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3" r:id="rId5"/>
    <p:sldId id="264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100" d="100"/>
          <a:sy n="100" d="100"/>
        </p:scale>
        <p:origin x="-624" y="-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khade, Shivam (Cognizant)" userId="83350a3a-0217-4f08-95fc-3da5c88df38a" providerId="ADAL" clId="{CF6DF23C-4CDD-43C8-9F97-884B015A67AE}"/>
    <pc:docChg chg="modSld">
      <pc:chgData name="Nikhade, Shivam (Cognizant)" userId="83350a3a-0217-4f08-95fc-3da5c88df38a" providerId="ADAL" clId="{CF6DF23C-4CDD-43C8-9F97-884B015A67AE}" dt="2021-12-24T11:08:06.412" v="1" actId="1076"/>
      <pc:docMkLst>
        <pc:docMk/>
      </pc:docMkLst>
      <pc:sldChg chg="modSp mod">
        <pc:chgData name="Nikhade, Shivam (Cognizant)" userId="83350a3a-0217-4f08-95fc-3da5c88df38a" providerId="ADAL" clId="{CF6DF23C-4CDD-43C8-9F97-884B015A67AE}" dt="2021-12-24T11:08:06.412" v="1" actId="1076"/>
        <pc:sldMkLst>
          <pc:docMk/>
          <pc:sldMk cId="2487144533" sldId="268"/>
        </pc:sldMkLst>
        <pc:picChg chg="mod">
          <ac:chgData name="Nikhade, Shivam (Cognizant)" userId="83350a3a-0217-4f08-95fc-3da5c88df38a" providerId="ADAL" clId="{CF6DF23C-4CDD-43C8-9F97-884B015A67AE}" dt="2021-12-24T11:08:06.412" v="1" actId="1076"/>
          <ac:picMkLst>
            <pc:docMk/>
            <pc:sldMk cId="2487144533" sldId="268"/>
            <ac:picMk id="6" creationId="{AD5E2D8F-AA91-4EF9-9FAE-F8740BA1B4BC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C3C7E-6E9A-4651-91C9-6220A3815D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A0E1EC-8F0C-4B5F-A816-9555B15256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626C7-DE0D-4514-9DC0-28EBDE7C8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326FF-EE89-43E9-988B-ADFA1B9B3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955C8-4AD3-4A0F-A85F-A4B9DAA4E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119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2C917-F1A6-4E63-B1D8-4605BBEB9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981F64-423A-4FDC-AC44-5BEB93D2C9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E8238-AA63-4C23-80C8-29C560F28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13A31-87E8-40B6-9B35-7E7A4F80B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2FC01-89C9-4C25-B21E-C365B02A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370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BFBEA2-B87F-40EC-B41D-74BCD62D37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20FE2C-97DF-4730-8891-56FEFC7291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47CE0-426B-40C8-9358-0B099AB4C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60092-249D-4E9B-BD31-616D5EDAC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F1106-ACEA-4C0F-A635-B8F859B4E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087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E7398E-13E0-6440-8899-D563274F53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568"/>
            <a:ext cx="12192000" cy="685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6365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4920BD7-E16E-884D-B7F6-ABB4661BE2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927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8B3C8-6609-4407-8AB7-2597EEEE7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1198F-D330-4BA9-9A18-33637CE44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C70A8-419C-4024-9C58-BBC223D80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9081B-0405-492D-93BE-F43B5D901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83D91-ACE0-4CE0-AF73-652269264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2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C81B1-DC7E-4B44-AB20-58B886C02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20934-9C4B-46A1-B69E-AF5AC4963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0BAD3-828F-433E-A40F-1AC46A1C3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165B9-4E78-4A8D-B72C-028D6F01A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3F550-BC2B-4009-97A8-C343DD4EC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557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D145D-169F-4DEB-A805-524109435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3BA5E-2CED-4C1B-9601-93FCD6573E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918FB-3DF0-4034-90AD-F2792E64E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7CFAE6-33A1-4826-B8D6-98C27E0B8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A12C33-5734-4C85-8917-7CC21F05D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C83CC8-1DD1-4C2B-952E-AE6B20D19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05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FE75-0E80-4A9D-97ED-4F8F04CA6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DE114-5508-4A2E-B045-885A1D0EC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B54A4-B4CE-486F-8A48-8E4A13BEC4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58B637-0943-4E85-AEB5-34585456CB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7439F8-F172-4E38-8D2D-5C92513278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87BF9F-CED4-41F6-9E4A-C2D5B6682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F535D5-7433-419E-80F2-49BE756B3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2C2769-348D-4F2E-A929-0281A9A7B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96530-22BC-4F32-B38F-566B077C8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9C577E-0FCF-4685-BA1E-E778785F8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02BC12-EC86-4641-AE17-108993044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3302B6-21CD-4B67-8BE4-E756FAAB8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863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92D084-F8F6-489E-839E-C540C0D00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9CA566-B866-4126-9496-B8A1F2D1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5B78D9-D08D-4AA3-ABAF-197052B28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4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63CD3-7A29-449A-BDC1-96202EA3D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39A5B-63A3-455F-A199-5B68FE6C5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1B337B-C639-4071-9DE3-9300726CA5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36826-9EBA-4EEA-8261-DE2B4B6C8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1496A4-627A-4314-A606-7B0DEC2C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C0A9D3-879F-490C-B9ED-01AF031CD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364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5FFEC-201C-4D79-979D-6AF8E97EE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BE6C69-C60A-4F72-B963-A307968EA1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032991-BD7C-4DC6-81AF-54751976F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4061F0-3825-489F-AA70-CA0AAFAC8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39C766-973B-41D6-9B4C-11B8647F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CB7462-6786-48B2-AC43-2EF471399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52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9BB6D3-A6D9-4780-96DB-5B9DCE59B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A9ACD-F4C3-422F-BA0A-EEC9A2B8D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12802-A8EE-465D-BD62-7BACDB6F7D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676A2-CBB5-42D5-8544-DEF12BB7C09E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FFF4D-62E5-4244-8BD9-C83E75A748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A769F-F8D1-49B3-8638-655438D636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10F13-C0CF-496B-9F30-153245BA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452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q23s@pge.com.svc.tmprod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27DDEF-5E54-D44F-B02F-184DAD7D7C81}"/>
              </a:ext>
            </a:extLst>
          </p:cNvPr>
          <p:cNvSpPr txBox="1">
            <a:spLocks/>
          </p:cNvSpPr>
          <p:nvPr/>
        </p:nvSpPr>
        <p:spPr>
          <a:xfrm>
            <a:off x="793418" y="371749"/>
            <a:ext cx="6220174" cy="46383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b="1" spc="-150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Copado Training User Onboarding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91F022-92BE-BA44-8AE8-E348619EFBAF}"/>
              </a:ext>
            </a:extLst>
          </p:cNvPr>
          <p:cNvSpPr txBox="1"/>
          <p:nvPr/>
        </p:nvSpPr>
        <p:spPr>
          <a:xfrm>
            <a:off x="793418" y="2806058"/>
            <a:ext cx="10237997" cy="24994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>
                <a:solidFill>
                  <a:srgbClr val="FF0000"/>
                </a:solidFill>
                <a:latin typeface="NimbusSan" pitchFamily="2" charset="77"/>
              </a:rPr>
              <a:t>All Users Licensed for the Copado Training should perform steps outlined in the following slides prior to the start of the training</a:t>
            </a:r>
          </a:p>
        </p:txBody>
      </p:sp>
    </p:spTree>
    <p:extLst>
      <p:ext uri="{BB962C8B-B14F-4D97-AF65-F5344CB8AC3E}">
        <p14:creationId xmlns:p14="http://schemas.microsoft.com/office/powerpoint/2010/main" val="1494760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B719973-1C30-6244-BB4C-DC50248B5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098" y="1878621"/>
            <a:ext cx="9340074" cy="394308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C52C723-2474-EA47-8607-97BEFBFF92EE}"/>
              </a:ext>
            </a:extLst>
          </p:cNvPr>
          <p:cNvSpPr txBox="1">
            <a:spLocks/>
          </p:cNvSpPr>
          <p:nvPr/>
        </p:nvSpPr>
        <p:spPr>
          <a:xfrm>
            <a:off x="1121097" y="711719"/>
            <a:ext cx="9949806" cy="49575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After you select ‘Save’ in the Org Credential Record, validate the</a:t>
            </a:r>
          </a:p>
          <a:p>
            <a:pPr marL="0" indent="0">
              <a:buNone/>
            </a:pP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green success message above the record </a:t>
            </a:r>
            <a:r>
              <a:rPr lang="en-US" sz="1600" b="1" spc="-15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(image H)</a:t>
            </a:r>
          </a:p>
        </p:txBody>
      </p:sp>
      <p:pic>
        <p:nvPicPr>
          <p:cNvPr id="5" name="Picture 4" descr="Image result for copado logo">
            <a:extLst>
              <a:ext uri="{FF2B5EF4-FFF2-40B4-BE49-F238E27FC236}">
                <a16:creationId xmlns:a16="http://schemas.microsoft.com/office/drawing/2014/main" id="{7CABDD7B-04C8-C344-BAD1-C7D16F5A9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733" y="5854365"/>
            <a:ext cx="1001891" cy="26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4307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6C1B1D-E6A0-144A-B116-58E21F93A3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36921"/>
          <a:stretch/>
        </p:blipFill>
        <p:spPr>
          <a:xfrm>
            <a:off x="1118534" y="2266743"/>
            <a:ext cx="9952369" cy="264815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C52C723-2474-EA47-8607-97BEFBFF92EE}"/>
              </a:ext>
            </a:extLst>
          </p:cNvPr>
          <p:cNvSpPr txBox="1">
            <a:spLocks/>
          </p:cNvSpPr>
          <p:nvPr/>
        </p:nvSpPr>
        <p:spPr>
          <a:xfrm>
            <a:off x="1121097" y="711719"/>
            <a:ext cx="9949806" cy="49575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Go back to the ‘Getting Started’ tab, select the ‘Account Summary’ tab</a:t>
            </a:r>
          </a:p>
          <a:p>
            <a:pPr marL="0" indent="0">
              <a:buNone/>
            </a:pP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and select ‘Create’ </a:t>
            </a:r>
            <a:r>
              <a:rPr lang="en-US" sz="1600" b="1" spc="-15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(image I)</a:t>
            </a:r>
          </a:p>
        </p:txBody>
      </p:sp>
      <p:pic>
        <p:nvPicPr>
          <p:cNvPr id="6" name="Picture 5" descr="Image result for copado logo">
            <a:extLst>
              <a:ext uri="{FF2B5EF4-FFF2-40B4-BE49-F238E27FC236}">
                <a16:creationId xmlns:a16="http://schemas.microsoft.com/office/drawing/2014/main" id="{666A4AE1-AA0D-E94A-A200-EDC6B5FE6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733" y="5854365"/>
            <a:ext cx="1001891" cy="26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3487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BDBA9A3-4EA3-9341-9884-F70E8BB5A8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0" b="38694"/>
          <a:stretch/>
        </p:blipFill>
        <p:spPr>
          <a:xfrm>
            <a:off x="1118532" y="1985963"/>
            <a:ext cx="9949806" cy="257175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C52C723-2474-EA47-8607-97BEFBFF92EE}"/>
              </a:ext>
            </a:extLst>
          </p:cNvPr>
          <p:cNvSpPr txBox="1">
            <a:spLocks/>
          </p:cNvSpPr>
          <p:nvPr/>
        </p:nvSpPr>
        <p:spPr>
          <a:xfrm>
            <a:off x="1121097" y="711719"/>
            <a:ext cx="9949806" cy="49575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Select ‘API Key’ tab, select ‘Create / Reset’ you should see an API Key </a:t>
            </a:r>
            <a:r>
              <a:rPr lang="en-US" sz="1600" b="1" spc="-15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(image J)</a:t>
            </a:r>
          </a:p>
        </p:txBody>
      </p:sp>
      <p:pic>
        <p:nvPicPr>
          <p:cNvPr id="4" name="Picture 3" descr="Image result for copado logo">
            <a:extLst>
              <a:ext uri="{FF2B5EF4-FFF2-40B4-BE49-F238E27FC236}">
                <a16:creationId xmlns:a16="http://schemas.microsoft.com/office/drawing/2014/main" id="{CFAA648C-6BCF-A74B-81FF-B2200837A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733" y="5854365"/>
            <a:ext cx="1001891" cy="26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9526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27DDEF-5E54-D44F-B02F-184DAD7D7C81}"/>
              </a:ext>
            </a:extLst>
          </p:cNvPr>
          <p:cNvSpPr txBox="1">
            <a:spLocks/>
          </p:cNvSpPr>
          <p:nvPr/>
        </p:nvSpPr>
        <p:spPr>
          <a:xfrm>
            <a:off x="793417" y="371749"/>
            <a:ext cx="10237997" cy="46383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Create Org Credentials </a:t>
            </a:r>
            <a:r>
              <a:rPr lang="en-US" sz="2400" b="1" spc="-15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(where </a:t>
            </a:r>
            <a:r>
              <a:rPr lang="en-US" sz="2400" b="1" spc="-150" err="1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Copado</a:t>
            </a:r>
            <a:r>
              <a:rPr lang="en-US" sz="2400" b="1" spc="-15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 is installed)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D558D3-0DE5-5F48-9943-EC04FE270582}"/>
              </a:ext>
            </a:extLst>
          </p:cNvPr>
          <p:cNvSpPr txBox="1"/>
          <p:nvPr/>
        </p:nvSpPr>
        <p:spPr>
          <a:xfrm>
            <a:off x="793417" y="2044650"/>
            <a:ext cx="10034650" cy="4549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Sign into the training org – </a:t>
            </a:r>
            <a:r>
              <a:rPr lang="en-US" sz="1500" dirty="0" err="1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tmPROD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 with your Production username and ad .</a:t>
            </a:r>
            <a:r>
              <a:rPr lang="en-US" sz="1500" dirty="0" err="1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tmprod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 at the end.</a:t>
            </a:r>
          </a:p>
          <a:p>
            <a:pPr lvl="1">
              <a:lnSpc>
                <a:spcPct val="130000"/>
              </a:lnSpc>
              <a:tabLst>
                <a:tab pos="457200" algn="l"/>
              </a:tabLst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  <a:effectLst/>
                <a:highlight>
                  <a:srgbClr val="FFFF00"/>
                </a:highlight>
                <a:latin typeface="NimbusSan" pitchFamily="2" charset="77"/>
                <a:ea typeface="Times New Roman" panose="02020603050405020304" pitchFamily="18" charset="0"/>
              </a:rPr>
              <a:t>Like </a:t>
            </a:r>
            <a:r>
              <a:rPr lang="en-US" sz="1400" dirty="0">
                <a:solidFill>
                  <a:srgbClr val="0563C1"/>
                </a:solidFill>
                <a:effectLst/>
                <a:highlight>
                  <a:srgbClr val="FFFF00"/>
                </a:highlight>
                <a:latin typeface="NimbusSan" pitchFamily="2" charset="77"/>
                <a:ea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q23s@pge.com.svc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effectLst/>
                <a:highlight>
                  <a:srgbClr val="FFFF00"/>
                </a:highlight>
                <a:latin typeface="NimbusSan" pitchFamily="2" charset="77"/>
                <a:ea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.tmprod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effectLst/>
                <a:highlight>
                  <a:srgbClr val="FFFF00"/>
                </a:highlight>
                <a:latin typeface="NimbusSan" pitchFamily="2" charset="77"/>
                <a:ea typeface="Times New Roman" panose="02020603050405020304" pitchFamily="18" charset="0"/>
              </a:rPr>
              <a:t>. The password should be the same as in production, but in case needed, I will reset it for you</a:t>
            </a:r>
          </a:p>
          <a:p>
            <a:pPr marL="342900" marR="0" lvl="0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In the Apps Launcher search and open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Copado Release Manager  </a:t>
            </a:r>
          </a:p>
          <a:p>
            <a:pPr marL="342900" marR="0" lvl="0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Open the Copado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Getting Started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tab and Navigate to the 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Org Credentials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(See image A &amp; B) 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In the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Org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Name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field type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Prod-(Your First Name)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(See image C) 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I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n the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Org Type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select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Sandbox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(See image C) and click on 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Create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. (See image C) </a:t>
            </a:r>
          </a:p>
          <a:p>
            <a:pPr marL="342900" marR="0" lvl="0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Under the Existing Or Credential section, click on 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Authenticate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(See image D), the new window will launch. 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You will be asked to enter your Salesforce training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username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and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password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in the login page.  (See image E)  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Next, you will be asked to allow Copado to access your org. Click on Allow. (See image F) 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You will be taken to the Org Credential record, click on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Save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(See image G) </a:t>
            </a:r>
          </a:p>
          <a:p>
            <a:pPr marL="342900" marR="0" lvl="0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Go back to the getting started tab and select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Account Summary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tab (See image H) </a:t>
            </a:r>
          </a:p>
          <a:p>
            <a:pPr marL="342900" marR="0" lvl="0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Under Account Summary Section Select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Create/Reset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(See image I) </a:t>
            </a:r>
          </a:p>
          <a:p>
            <a:pPr marL="342900" marR="0" lvl="0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Select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API Key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tab (See image J) </a:t>
            </a:r>
          </a:p>
          <a:p>
            <a:pPr marL="342900" marR="0" lvl="0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Select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Create / Reset </a:t>
            </a:r>
          </a:p>
          <a:p>
            <a:pPr marL="342900" marR="0" lvl="0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You should see an </a:t>
            </a:r>
            <a:r>
              <a:rPr lang="en-US" sz="1500" b="1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API Key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  <a:effectLst/>
                <a:latin typeface="NimbusSan" pitchFamily="2" charset="77"/>
                <a:ea typeface="Times New Roman" panose="02020603050405020304" pitchFamily="18" charset="0"/>
              </a:rPr>
              <a:t> (See image J)  - this is the last step to perform.</a:t>
            </a:r>
            <a:endParaRPr lang="en-US" sz="1500" dirty="0">
              <a:solidFill>
                <a:schemeClr val="bg2">
                  <a:lumMod val="25000"/>
                </a:schemeClr>
              </a:solidFill>
              <a:latin typeface="NimbusSan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3792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5E2D8F-AA91-4EF9-9FAE-F8740BA1B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997" y="379445"/>
            <a:ext cx="10020715" cy="487671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38D68CA-6B47-E645-B999-B4A610BAEA99}"/>
              </a:ext>
            </a:extLst>
          </p:cNvPr>
          <p:cNvSpPr txBox="1">
            <a:spLocks/>
          </p:cNvSpPr>
          <p:nvPr/>
        </p:nvSpPr>
        <p:spPr>
          <a:xfrm>
            <a:off x="1121097" y="711719"/>
            <a:ext cx="9949806" cy="49575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spc="-150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Open the Copado ‘Getting Started’ tab </a:t>
            </a:r>
            <a:r>
              <a:rPr lang="en-US" sz="1600" b="1" spc="-150" dirty="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(image A)</a:t>
            </a:r>
          </a:p>
        </p:txBody>
      </p:sp>
      <p:pic>
        <p:nvPicPr>
          <p:cNvPr id="4" name="Picture 3" descr="Image result for copado logo">
            <a:extLst>
              <a:ext uri="{FF2B5EF4-FFF2-40B4-BE49-F238E27FC236}">
                <a16:creationId xmlns:a16="http://schemas.microsoft.com/office/drawing/2014/main" id="{A77D7188-D7C8-6E4A-93FD-627662FE1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733" y="5854365"/>
            <a:ext cx="1001891" cy="26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7144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38D68CA-6B47-E645-B999-B4A610BAEA99}"/>
              </a:ext>
            </a:extLst>
          </p:cNvPr>
          <p:cNvSpPr txBox="1">
            <a:spLocks/>
          </p:cNvSpPr>
          <p:nvPr/>
        </p:nvSpPr>
        <p:spPr>
          <a:xfrm>
            <a:off x="1121097" y="711719"/>
            <a:ext cx="9949806" cy="49575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Navigate to the ‘Org Credentials’ tab </a:t>
            </a:r>
            <a:r>
              <a:rPr lang="en-US" sz="1600" b="1" spc="-15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(image B)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C8C47F7-12BC-0444-A129-97F98D05E2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606"/>
          <a:stretch/>
        </p:blipFill>
        <p:spPr>
          <a:xfrm>
            <a:off x="1121097" y="1732088"/>
            <a:ext cx="9949806" cy="339382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5" name="Picture 4" descr="Image result for copado logo">
            <a:extLst>
              <a:ext uri="{FF2B5EF4-FFF2-40B4-BE49-F238E27FC236}">
                <a16:creationId xmlns:a16="http://schemas.microsoft.com/office/drawing/2014/main" id="{D3B9B5EF-0AE1-A842-9335-96F310CE4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733" y="5854365"/>
            <a:ext cx="1001891" cy="26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6399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38D68CA-6B47-E645-B999-B4A610BAEA99}"/>
              </a:ext>
            </a:extLst>
          </p:cNvPr>
          <p:cNvSpPr txBox="1">
            <a:spLocks/>
          </p:cNvSpPr>
          <p:nvPr/>
        </p:nvSpPr>
        <p:spPr>
          <a:xfrm>
            <a:off x="1121097" y="711719"/>
            <a:ext cx="9949806" cy="49575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spc="-150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Org Name = Prod-(Your First Name)</a:t>
            </a:r>
          </a:p>
          <a:p>
            <a:pPr marL="0" indent="0">
              <a:buNone/>
            </a:pPr>
            <a:r>
              <a:rPr lang="en-US" sz="2400" b="1" spc="-150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Org Type </a:t>
            </a: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= SANDBOX</a:t>
            </a:r>
            <a:endParaRPr lang="en-US" sz="2400" b="1" spc="-150" dirty="0">
              <a:solidFill>
                <a:schemeClr val="bg2">
                  <a:lumMod val="25000"/>
                </a:schemeClr>
              </a:solidFill>
              <a:latin typeface="NimbusSan" pitchFamily="2" charset="77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b="1" spc="-150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Once you are done, click on ‘Create’ </a:t>
            </a:r>
            <a:r>
              <a:rPr lang="en-US" sz="1600" b="1" spc="-150" dirty="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(image C)</a:t>
            </a:r>
          </a:p>
        </p:txBody>
      </p:sp>
      <p:pic>
        <p:nvPicPr>
          <p:cNvPr id="4" name="Picture 3" descr="Image result for copado logo">
            <a:extLst>
              <a:ext uri="{FF2B5EF4-FFF2-40B4-BE49-F238E27FC236}">
                <a16:creationId xmlns:a16="http://schemas.microsoft.com/office/drawing/2014/main" id="{AFE6D4E8-E3DB-1B49-ACAF-9E97700C5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733" y="5854365"/>
            <a:ext cx="1001891" cy="26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D0D2D55-FEC4-4D2B-847E-57929447BBD3}"/>
              </a:ext>
            </a:extLst>
          </p:cNvPr>
          <p:cNvGrpSpPr/>
          <p:nvPr/>
        </p:nvGrpSpPr>
        <p:grpSpPr>
          <a:xfrm>
            <a:off x="1121097" y="2166271"/>
            <a:ext cx="9949806" cy="3385443"/>
            <a:chOff x="1121097" y="2166271"/>
            <a:chExt cx="9949806" cy="3385443"/>
          </a:xfrm>
        </p:grpSpPr>
        <p:pic>
          <p:nvPicPr>
            <p:cNvPr id="6" name="Picture 6" descr="Graphical user interface, application, Word&#10;&#10;Description automatically generated">
              <a:extLst>
                <a:ext uri="{FF2B5EF4-FFF2-40B4-BE49-F238E27FC236}">
                  <a16:creationId xmlns:a16="http://schemas.microsoft.com/office/drawing/2014/main" id="{6061C273-5198-094D-8BF0-C7A4A9A02E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9287"/>
            <a:stretch/>
          </p:blipFill>
          <p:spPr>
            <a:xfrm>
              <a:off x="1121097" y="2166271"/>
              <a:ext cx="9949806" cy="3385443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EF45FD5-247A-44FE-87A3-B49B21C81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59293" y="3839676"/>
              <a:ext cx="803540" cy="2051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7682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7356C4A-0FB1-3B4A-897D-9062AFE0DA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849"/>
          <a:stretch/>
        </p:blipFill>
        <p:spPr>
          <a:xfrm>
            <a:off x="1121097" y="1868518"/>
            <a:ext cx="9949806" cy="36035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38D68CA-6B47-E645-B999-B4A610BAEA99}"/>
              </a:ext>
            </a:extLst>
          </p:cNvPr>
          <p:cNvSpPr txBox="1">
            <a:spLocks/>
          </p:cNvSpPr>
          <p:nvPr/>
        </p:nvSpPr>
        <p:spPr>
          <a:xfrm>
            <a:off x="1121097" y="711719"/>
            <a:ext cx="9949806" cy="49575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Under the ‘Existing Org Credentials’ section,</a:t>
            </a:r>
          </a:p>
          <a:p>
            <a:pPr marL="0" indent="0">
              <a:buNone/>
            </a:pP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Click on ‘Authenticate’ </a:t>
            </a:r>
            <a:r>
              <a:rPr lang="en-US" sz="1600" b="1" spc="-15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(image D)</a:t>
            </a:r>
          </a:p>
        </p:txBody>
      </p:sp>
      <p:pic>
        <p:nvPicPr>
          <p:cNvPr id="5" name="Picture 4" descr="Image result for copado logo">
            <a:extLst>
              <a:ext uri="{FF2B5EF4-FFF2-40B4-BE49-F238E27FC236}">
                <a16:creationId xmlns:a16="http://schemas.microsoft.com/office/drawing/2014/main" id="{90FEFDE0-B2E5-BD4E-8CE6-75CBE092F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733" y="5854365"/>
            <a:ext cx="1001891" cy="26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4001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38D68CA-6B47-E645-B999-B4A610BAEA99}"/>
              </a:ext>
            </a:extLst>
          </p:cNvPr>
          <p:cNvSpPr txBox="1">
            <a:spLocks/>
          </p:cNvSpPr>
          <p:nvPr/>
        </p:nvSpPr>
        <p:spPr>
          <a:xfrm>
            <a:off x="1121097" y="711719"/>
            <a:ext cx="9949806" cy="49575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spc="-150" dirty="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Type in your credentials to the training sandbox </a:t>
            </a:r>
            <a:r>
              <a:rPr lang="en-US" sz="1600" b="1" spc="-150" dirty="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(image E)</a:t>
            </a:r>
          </a:p>
        </p:txBody>
      </p:sp>
      <p:pic>
        <p:nvPicPr>
          <p:cNvPr id="5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4A8DA84-CCAB-8240-BEE8-BD927F95D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7122" y="1705552"/>
            <a:ext cx="5237755" cy="444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65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38D68CA-6B47-E645-B999-B4A610BAEA99}"/>
              </a:ext>
            </a:extLst>
          </p:cNvPr>
          <p:cNvSpPr txBox="1">
            <a:spLocks/>
          </p:cNvSpPr>
          <p:nvPr/>
        </p:nvSpPr>
        <p:spPr>
          <a:xfrm>
            <a:off x="1121097" y="711719"/>
            <a:ext cx="9949806" cy="49575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Next, you will be asked to allow </a:t>
            </a:r>
            <a:r>
              <a:rPr lang="en-US" sz="2400" b="1" spc="-150" err="1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Copado</a:t>
            </a: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 to access your Org.</a:t>
            </a:r>
          </a:p>
          <a:p>
            <a:pPr marL="0" indent="0">
              <a:buNone/>
            </a:pP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Click on ‘Allow” </a:t>
            </a:r>
            <a:r>
              <a:rPr lang="en-US" sz="1600" b="1" spc="-15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(image F)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ABF3479-E824-2140-99A0-467EC0D5194B}"/>
              </a:ext>
            </a:extLst>
          </p:cNvPr>
          <p:cNvGrpSpPr/>
          <p:nvPr/>
        </p:nvGrpSpPr>
        <p:grpSpPr>
          <a:xfrm>
            <a:off x="3477122" y="1705552"/>
            <a:ext cx="5237755" cy="4440729"/>
            <a:chOff x="3477122" y="1705552"/>
            <a:chExt cx="5237755" cy="4440729"/>
          </a:xfrm>
        </p:grpSpPr>
        <p:pic>
          <p:nvPicPr>
            <p:cNvPr id="5" name="Picture 5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D4A8DA84-CCAB-8240-BEE8-BD927F95D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77122" y="1705552"/>
              <a:ext cx="5237755" cy="444072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8B87CD6-8628-3141-82CB-1516E19CA5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38790" y="1705552"/>
              <a:ext cx="3914420" cy="44407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8165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A59CAB-017F-2C41-9BC4-74FB638D6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282" y="1665514"/>
            <a:ext cx="9634165" cy="405649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38D68CA-6B47-E645-B999-B4A610BAEA99}"/>
              </a:ext>
            </a:extLst>
          </p:cNvPr>
          <p:cNvSpPr txBox="1">
            <a:spLocks/>
          </p:cNvSpPr>
          <p:nvPr/>
        </p:nvSpPr>
        <p:spPr>
          <a:xfrm>
            <a:off x="1121097" y="711719"/>
            <a:ext cx="9949806" cy="49575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spc="-150">
                <a:solidFill>
                  <a:schemeClr val="bg2">
                    <a:lumMod val="25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You will be taken to the Org credential record, click on ‘Save’ </a:t>
            </a:r>
            <a:r>
              <a:rPr lang="en-US" sz="1600" b="1" spc="-150">
                <a:solidFill>
                  <a:schemeClr val="bg2">
                    <a:lumMod val="50000"/>
                  </a:schemeClr>
                </a:solidFill>
                <a:latin typeface="NimbusSan" pitchFamily="2" charset="77"/>
                <a:ea typeface="Times New Roman" panose="02020603050405020304" pitchFamily="18" charset="0"/>
              </a:rPr>
              <a:t>(image G)</a:t>
            </a:r>
          </a:p>
        </p:txBody>
      </p:sp>
      <p:pic>
        <p:nvPicPr>
          <p:cNvPr id="7" name="Picture 6" descr="Image result for copado logo">
            <a:extLst>
              <a:ext uri="{FF2B5EF4-FFF2-40B4-BE49-F238E27FC236}">
                <a16:creationId xmlns:a16="http://schemas.microsoft.com/office/drawing/2014/main" id="{2A4FA6F7-9488-B745-947F-585274A543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733" y="5854365"/>
            <a:ext cx="1001891" cy="26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551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B9B67D3AE41F488B44F930CD0D94C9" ma:contentTypeVersion="13" ma:contentTypeDescription="Create a new document." ma:contentTypeScope="" ma:versionID="1f425e7ea558dc807199807df660f92d">
  <xsd:schema xmlns:xsd="http://www.w3.org/2001/XMLSchema" xmlns:xs="http://www.w3.org/2001/XMLSchema" xmlns:p="http://schemas.microsoft.com/office/2006/metadata/properties" xmlns:ns3="ce3a02a6-834b-4042-bb0e-8e5204e31bef" xmlns:ns4="d2261cae-0036-41ad-bd5e-b430c698819a" targetNamespace="http://schemas.microsoft.com/office/2006/metadata/properties" ma:root="true" ma:fieldsID="dd60592ff782a501bc7f2389a686fd7b" ns3:_="" ns4:_="">
    <xsd:import namespace="ce3a02a6-834b-4042-bb0e-8e5204e31bef"/>
    <xsd:import namespace="d2261cae-0036-41ad-bd5e-b430c698819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3a02a6-834b-4042-bb0e-8e5204e31be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261cae-0036-41ad-bd5e-b430c698819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B5B32B-B9B1-4BCE-95B1-88AD3AAB57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3a02a6-834b-4042-bb0e-8e5204e31bef"/>
    <ds:schemaRef ds:uri="d2261cae-0036-41ad-bd5e-b430c69881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3662BFC-17AF-4931-830C-6FDAFFF5A1DD}">
  <ds:schemaRefs>
    <ds:schemaRef ds:uri="http://schemas.microsoft.com/office/infopath/2007/PartnerControls"/>
    <ds:schemaRef ds:uri="http://www.w3.org/XML/1998/namespace"/>
    <ds:schemaRef ds:uri="d2261cae-0036-41ad-bd5e-b430c698819a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  <ds:schemaRef ds:uri="http://schemas.openxmlformats.org/package/2006/metadata/core-properties"/>
    <ds:schemaRef ds:uri="ce3a02a6-834b-4042-bb0e-8e5204e31bef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FDD0FBE-59AB-4022-81CF-00EE151332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508</Words>
  <Application>Microsoft Office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NimbusSan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Fabiano Hale</dc:creator>
  <cp:lastModifiedBy>Nikhade, Shivam (Cognizant)</cp:lastModifiedBy>
  <cp:revision>84</cp:revision>
  <dcterms:created xsi:type="dcterms:W3CDTF">2021-04-26T18:13:05Z</dcterms:created>
  <dcterms:modified xsi:type="dcterms:W3CDTF">2021-12-24T11:08:14Z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0x01010078B9B67D3AE41F488B44F930CD0D94C9</vt:lpwstr>
  </property>
</Properties>
</file>

<file path=docProps/thumbnail.jpeg>
</file>